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omfortaa" panose="020B0604020202020204" charset="0"/>
      <p:regular r:id="rId12"/>
      <p:bold r:id="rId13"/>
    </p:embeddedFont>
    <p:embeddedFont>
      <p:font typeface="Merriweather" panose="00000500000000000000" pitchFamily="2" charset="0"/>
      <p:regular r:id="rId14"/>
      <p:bold r:id="rId15"/>
      <p:italic r:id="rId16"/>
      <p:boldItalic r:id="rId17"/>
    </p:embeddedFont>
    <p:embeddedFont>
      <p:font typeface="Squada On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9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b9df1a47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b9df1a47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b9df1a47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b9df1a47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01863c7f5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01863c7f5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dbc6879b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dbc6879b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db9df1a47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db9df1a47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dbc6879b7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dbc6879b7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016c4377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016c4377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016c437752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016c437752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016c43775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016c43775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" y="0"/>
              <a:ext cx="342816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51944" y="0"/>
              <a:ext cx="342816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03901" y="0"/>
              <a:ext cx="24401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/>
        </p:nvSpPr>
        <p:spPr>
          <a:xfrm>
            <a:off x="919750" y="3480875"/>
            <a:ext cx="394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     ____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 rot="5400000">
            <a:off x="667000" y="4004425"/>
            <a:ext cx="9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_______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086375" y="3824325"/>
            <a:ext cx="3894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Instalação e configuração de servidores</a:t>
            </a:r>
            <a:endParaRPr sz="18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Professor Tiago Dutra</a:t>
            </a:r>
            <a:endParaRPr sz="18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917300" y="841925"/>
            <a:ext cx="53094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rPr>
              <a:t>STORYTELLER</a:t>
            </a:r>
            <a:endParaRPr sz="72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378561" y="262175"/>
            <a:ext cx="45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COMPONENTES:</a:t>
            </a:r>
            <a:endParaRPr sz="40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156935" y="2050206"/>
            <a:ext cx="7227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Laiz Fernanda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677861" y="2050206"/>
            <a:ext cx="3930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Squada One"/>
                <a:ea typeface="Squada One"/>
                <a:cs typeface="Squada One"/>
                <a:sym typeface="Squada One"/>
              </a:rPr>
              <a:t>João</a:t>
            </a:r>
            <a:endParaRPr>
              <a:solidFill>
                <a:srgbClr val="B7B7B7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Squada One"/>
                <a:ea typeface="Squada One"/>
                <a:cs typeface="Squada One"/>
                <a:sym typeface="Squada One"/>
              </a:rPr>
              <a:t>Pedro</a:t>
            </a:r>
            <a:endParaRPr>
              <a:solidFill>
                <a:srgbClr val="B7B7B7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820840" y="2050206"/>
            <a:ext cx="801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Hélio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Filho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6348565" y="1566497"/>
            <a:ext cx="372279" cy="371297"/>
            <a:chOff x="-55620175" y="2686900"/>
            <a:chExt cx="319800" cy="318300"/>
          </a:xfrm>
        </p:grpSpPr>
        <p:sp>
          <p:nvSpPr>
            <p:cNvPr id="72" name="Google Shape;72;p14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8091744" y="1582129"/>
            <a:ext cx="298941" cy="339887"/>
            <a:chOff x="1044400" y="2917425"/>
            <a:chExt cx="248125" cy="281550"/>
          </a:xfrm>
        </p:grpSpPr>
        <p:sp>
          <p:nvSpPr>
            <p:cNvPr id="77" name="Google Shape;77;p14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2" name="Google Shape;82;p14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" name="Google Shape;83;p14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4" name="Google Shape;84;p1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4745546" y="1582129"/>
            <a:ext cx="298941" cy="339887"/>
            <a:chOff x="1044400" y="2917425"/>
            <a:chExt cx="248125" cy="281550"/>
          </a:xfrm>
        </p:grpSpPr>
        <p:sp>
          <p:nvSpPr>
            <p:cNvPr id="87" name="Google Shape;87;p14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2" name="Google Shape;92;p14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" name="Google Shape;93;p14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4"/>
          <p:cNvSpPr txBox="1"/>
          <p:nvPr/>
        </p:nvSpPr>
        <p:spPr>
          <a:xfrm>
            <a:off x="6156935" y="3102127"/>
            <a:ext cx="7227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Thiago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Antone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626242" y="3094753"/>
            <a:ext cx="537869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João</a:t>
            </a:r>
            <a:endParaRPr dirty="0"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Lucas</a:t>
            </a:r>
            <a:endParaRPr dirty="0"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820840" y="3102127"/>
            <a:ext cx="801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Sérgio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Squada One"/>
                <a:ea typeface="Squada One"/>
                <a:cs typeface="Squada One"/>
                <a:sym typeface="Squada One"/>
              </a:rPr>
              <a:t>Júnior</a:t>
            </a:r>
            <a:endParaRPr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8091744" y="2634050"/>
            <a:ext cx="298941" cy="339887"/>
            <a:chOff x="1044400" y="2917425"/>
            <a:chExt cx="248125" cy="281550"/>
          </a:xfrm>
        </p:grpSpPr>
        <p:sp>
          <p:nvSpPr>
            <p:cNvPr id="101" name="Google Shape;101;p14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6" name="Google Shape;106;p14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8" name="Google Shape;108;p1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4745546" y="2634050"/>
            <a:ext cx="298941" cy="339887"/>
            <a:chOff x="1044400" y="2917425"/>
            <a:chExt cx="248125" cy="281550"/>
          </a:xfrm>
        </p:grpSpPr>
        <p:sp>
          <p:nvSpPr>
            <p:cNvPr id="111" name="Google Shape;111;p14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6" name="Google Shape;116;p14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7" name="Google Shape;117;p14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8" name="Google Shape;118;p1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6385839" y="2634050"/>
            <a:ext cx="298941" cy="339887"/>
            <a:chOff x="1044400" y="2917425"/>
            <a:chExt cx="248125" cy="281550"/>
          </a:xfrm>
        </p:grpSpPr>
        <p:sp>
          <p:nvSpPr>
            <p:cNvPr id="121" name="Google Shape;121;p14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" name="Google Shape;126;p14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7" name="Google Shape;127;p14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8" name="Google Shape;128;p1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4"/>
          <p:cNvGrpSpPr/>
          <p:nvPr/>
        </p:nvGrpSpPr>
        <p:grpSpPr>
          <a:xfrm>
            <a:off x="466987" y="1542230"/>
            <a:ext cx="3397716" cy="2059036"/>
            <a:chOff x="2529950" y="4155175"/>
            <a:chExt cx="1137425" cy="690975"/>
          </a:xfrm>
        </p:grpSpPr>
        <p:sp>
          <p:nvSpPr>
            <p:cNvPr id="131" name="Google Shape;131;p14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1089;p15">
            <a:extLst>
              <a:ext uri="{FF2B5EF4-FFF2-40B4-BE49-F238E27FC236}">
                <a16:creationId xmlns:a16="http://schemas.microsoft.com/office/drawing/2014/main" id="{5F20D480-1CC7-45CA-23D3-26B6A2EE06F2}"/>
              </a:ext>
            </a:extLst>
          </p:cNvPr>
          <p:cNvCxnSpPr/>
          <p:nvPr/>
        </p:nvCxnSpPr>
        <p:spPr>
          <a:xfrm>
            <a:off x="8741400" y="35375"/>
            <a:ext cx="7200" cy="5101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090;p15">
            <a:extLst>
              <a:ext uri="{FF2B5EF4-FFF2-40B4-BE49-F238E27FC236}">
                <a16:creationId xmlns:a16="http://schemas.microsoft.com/office/drawing/2014/main" id="{D8180E94-B4B9-33A4-A611-688E6632A68F}"/>
              </a:ext>
            </a:extLst>
          </p:cNvPr>
          <p:cNvCxnSpPr/>
          <p:nvPr/>
        </p:nvCxnSpPr>
        <p:spPr>
          <a:xfrm rot="10800000" flipH="1">
            <a:off x="4284175" y="-28200"/>
            <a:ext cx="35400" cy="5256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5"/>
          <p:cNvSpPr txBox="1">
            <a:spLocks noGrp="1"/>
          </p:cNvSpPr>
          <p:nvPr>
            <p:ph type="title"/>
          </p:nvPr>
        </p:nvSpPr>
        <p:spPr>
          <a:xfrm>
            <a:off x="-168925" y="308700"/>
            <a:ext cx="45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Contexto da aplicação</a:t>
            </a:r>
            <a:endParaRPr sz="2900"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089" name="Google Shape;1089;p15"/>
          <p:cNvCxnSpPr/>
          <p:nvPr/>
        </p:nvCxnSpPr>
        <p:spPr>
          <a:xfrm>
            <a:off x="8741400" y="35375"/>
            <a:ext cx="7200" cy="5101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15"/>
          <p:cNvCxnSpPr>
            <a:cxnSpLocks/>
          </p:cNvCxnSpPr>
          <p:nvPr/>
        </p:nvCxnSpPr>
        <p:spPr>
          <a:xfrm flipV="1">
            <a:off x="4284175" y="-66368"/>
            <a:ext cx="0" cy="5294768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1" name="Google Shape;10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663" y="245900"/>
            <a:ext cx="3397800" cy="465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5"/>
          <p:cNvSpPr txBox="1"/>
          <p:nvPr/>
        </p:nvSpPr>
        <p:spPr>
          <a:xfrm>
            <a:off x="1481500" y="1497050"/>
            <a:ext cx="1398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CINEFILIA</a:t>
            </a:r>
            <a:endParaRPr sz="2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93" name="Google Shape;1093;p15"/>
          <p:cNvSpPr txBox="1"/>
          <p:nvPr/>
        </p:nvSpPr>
        <p:spPr>
          <a:xfrm>
            <a:off x="838925" y="2140350"/>
            <a:ext cx="2558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A cinefilia é o gosto pelo cinema e o interesse por tudo aquilo relacionado com a arte. Quem se interessa pelo cinema é considerado cinéfilo. </a:t>
            </a:r>
            <a:endParaRPr sz="16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6"/>
          <p:cNvSpPr txBox="1"/>
          <p:nvPr/>
        </p:nvSpPr>
        <p:spPr>
          <a:xfrm>
            <a:off x="213300" y="952825"/>
            <a:ext cx="40404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8FAFB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pt-BR" sz="2000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pt-BR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Indicação de filmes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pt-BR" sz="1900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pt-BR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Usuários: visitantes e administradores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pt-BR" sz="1900" b="1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pt-BR">
                <a:solidFill>
                  <a:srgbClr val="CCCCCC"/>
                </a:solidFill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Atribuições dos usuários</a:t>
            </a:r>
            <a:endParaRPr>
              <a:solidFill>
                <a:srgbClr val="CCCCCC"/>
              </a:solidFill>
              <a:highlight>
                <a:schemeClr val="dk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100" name="Google Shape;1100;p16"/>
          <p:cNvPicPr preferRelativeResize="0"/>
          <p:nvPr/>
        </p:nvPicPr>
        <p:blipFill rotWithShape="1">
          <a:blip r:embed="rId3">
            <a:alphaModFix/>
          </a:blip>
          <a:srcRect l="-1472" t="-2679" r="-1482" b="68243"/>
          <a:stretch/>
        </p:blipFill>
        <p:spPr>
          <a:xfrm>
            <a:off x="4558350" y="95700"/>
            <a:ext cx="4040400" cy="45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6"/>
          <p:cNvSpPr txBox="1">
            <a:spLocks noGrp="1"/>
          </p:cNvSpPr>
          <p:nvPr>
            <p:ph type="title"/>
          </p:nvPr>
        </p:nvSpPr>
        <p:spPr>
          <a:xfrm>
            <a:off x="-245125" y="308700"/>
            <a:ext cx="45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u="sng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Contexto da aplicação</a:t>
            </a:r>
            <a:endParaRPr u="sng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" name="Google Shape;1090;p15">
            <a:extLst>
              <a:ext uri="{FF2B5EF4-FFF2-40B4-BE49-F238E27FC236}">
                <a16:creationId xmlns:a16="http://schemas.microsoft.com/office/drawing/2014/main" id="{B314C848-13EF-B83C-AC3B-F0DF8375C7F4}"/>
              </a:ext>
            </a:extLst>
          </p:cNvPr>
          <p:cNvCxnSpPr>
            <a:cxnSpLocks/>
          </p:cNvCxnSpPr>
          <p:nvPr/>
        </p:nvCxnSpPr>
        <p:spPr>
          <a:xfrm flipV="1">
            <a:off x="4290079" y="-28200"/>
            <a:ext cx="0" cy="5171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89;p15">
            <a:extLst>
              <a:ext uri="{FF2B5EF4-FFF2-40B4-BE49-F238E27FC236}">
                <a16:creationId xmlns:a16="http://schemas.microsoft.com/office/drawing/2014/main" id="{2BB52D01-FD3A-90EE-75C7-AEB6902D0DF2}"/>
              </a:ext>
            </a:extLst>
          </p:cNvPr>
          <p:cNvCxnSpPr/>
          <p:nvPr/>
        </p:nvCxnSpPr>
        <p:spPr>
          <a:xfrm>
            <a:off x="8748774" y="28001"/>
            <a:ext cx="7200" cy="5101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7"/>
          <p:cNvSpPr txBox="1">
            <a:spLocks noGrp="1"/>
          </p:cNvSpPr>
          <p:nvPr>
            <p:ph type="title"/>
          </p:nvPr>
        </p:nvSpPr>
        <p:spPr>
          <a:xfrm flipH="1">
            <a:off x="311700" y="468200"/>
            <a:ext cx="8520600" cy="57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7"/>
          <p:cNvSpPr txBox="1">
            <a:spLocks noGrp="1"/>
          </p:cNvSpPr>
          <p:nvPr>
            <p:ph type="body" idx="1"/>
          </p:nvPr>
        </p:nvSpPr>
        <p:spPr>
          <a:xfrm>
            <a:off x="3888600" y="313400"/>
            <a:ext cx="11445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800">
                <a:latin typeface="Squada One"/>
                <a:ea typeface="Squada One"/>
                <a:cs typeface="Squada One"/>
                <a:sym typeface="Squada One"/>
              </a:rPr>
              <a:t> </a:t>
            </a:r>
            <a:r>
              <a:rPr lang="pt-BR" sz="3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 E R</a:t>
            </a:r>
            <a:endParaRPr sz="38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09" name="Google Shape;1109;p17"/>
          <p:cNvSpPr txBox="1"/>
          <p:nvPr/>
        </p:nvSpPr>
        <p:spPr>
          <a:xfrm>
            <a:off x="2511475" y="888500"/>
            <a:ext cx="4852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DIAGRAMA ENTIDADE RELACIONAMENTO</a:t>
            </a:r>
            <a:endParaRPr sz="1200" dirty="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10" name="Google Shape;1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00" y="1416475"/>
            <a:ext cx="7050400" cy="305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1" name="Google Shape;1111;p17"/>
          <p:cNvCxnSpPr>
            <a:stCxn id="1109" idx="3"/>
            <a:endCxn id="1108" idx="3"/>
          </p:cNvCxnSpPr>
          <p:nvPr/>
        </p:nvCxnSpPr>
        <p:spPr>
          <a:xfrm flipH="1" flipV="1">
            <a:off x="5033100" y="754550"/>
            <a:ext cx="2330575" cy="318601"/>
          </a:xfrm>
          <a:prstGeom prst="bentConnector3">
            <a:avLst>
              <a:gd name="adj1" fmla="val -9809"/>
            </a:avLst>
          </a:prstGeom>
          <a:noFill/>
          <a:ln w="28575" cap="flat" cmpd="sng">
            <a:solidFill>
              <a:srgbClr val="F8FAF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12" name="Google Shape;1112;p17"/>
          <p:cNvCxnSpPr>
            <a:stCxn id="1109" idx="1"/>
          </p:cNvCxnSpPr>
          <p:nvPr/>
        </p:nvCxnSpPr>
        <p:spPr>
          <a:xfrm rot="10800000" flipV="1">
            <a:off x="817075" y="1073150"/>
            <a:ext cx="1694400" cy="1977149"/>
          </a:xfrm>
          <a:prstGeom prst="bentConnector2">
            <a:avLst/>
          </a:prstGeom>
          <a:noFill/>
          <a:ln w="28575" cap="flat" cmpd="sng">
            <a:solidFill>
              <a:srgbClr val="F8FAFB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pull/>
      </p:transition>
    </mc:Choice>
    <mc:Fallback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8"/>
          <p:cNvSpPr/>
          <p:nvPr/>
        </p:nvSpPr>
        <p:spPr>
          <a:xfrm>
            <a:off x="7275" y="2167850"/>
            <a:ext cx="9129600" cy="1230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8" name="Google Shape;1118;p18"/>
          <p:cNvCxnSpPr>
            <a:stCxn id="1119" idx="3"/>
          </p:cNvCxnSpPr>
          <p:nvPr/>
        </p:nvCxnSpPr>
        <p:spPr>
          <a:xfrm rot="10800000">
            <a:off x="7286" y="2158721"/>
            <a:ext cx="3414900" cy="10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0" name="Google Shape;1120;p18"/>
          <p:cNvGrpSpPr/>
          <p:nvPr/>
        </p:nvGrpSpPr>
        <p:grpSpPr>
          <a:xfrm>
            <a:off x="3288275" y="1388776"/>
            <a:ext cx="2567438" cy="2782125"/>
            <a:chOff x="2414775" y="987726"/>
            <a:chExt cx="2567438" cy="2782125"/>
          </a:xfrm>
        </p:grpSpPr>
        <p:sp>
          <p:nvSpPr>
            <p:cNvPr id="1121" name="Google Shape;1121;p18"/>
            <p:cNvSpPr/>
            <p:nvPr/>
          </p:nvSpPr>
          <p:spPr>
            <a:xfrm>
              <a:off x="2431699" y="1105981"/>
              <a:ext cx="2535900" cy="25359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2414775" y="987726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4067813" y="987726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2414775" y="2855151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4067813" y="2855151"/>
              <a:ext cx="914400" cy="914700"/>
            </a:xfrm>
            <a:prstGeom prst="ellipse">
              <a:avLst/>
            </a:prstGeom>
            <a:gradFill>
              <a:gsLst>
                <a:gs pos="0">
                  <a:srgbClr val="0C2E3A"/>
                </a:gs>
                <a:gs pos="100000">
                  <a:srgbClr val="110F16"/>
                </a:gs>
              </a:gsLst>
              <a:lin ang="5400012" scaled="0"/>
            </a:gra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18"/>
          <p:cNvSpPr txBox="1">
            <a:spLocks noGrp="1"/>
          </p:cNvSpPr>
          <p:nvPr>
            <p:ph type="body" idx="1"/>
          </p:nvPr>
        </p:nvSpPr>
        <p:spPr>
          <a:xfrm>
            <a:off x="3138000" y="221425"/>
            <a:ext cx="2868000" cy="8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600">
                <a:solidFill>
                  <a:srgbClr val="F8FAFB"/>
                </a:solidFill>
                <a:latin typeface="Squada One"/>
                <a:ea typeface="Squada One"/>
                <a:cs typeface="Squada One"/>
                <a:sym typeface="Squada One"/>
              </a:rPr>
              <a:t>Tecnologias</a:t>
            </a:r>
            <a:endParaRPr sz="2600">
              <a:solidFill>
                <a:srgbClr val="F8FAF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126" name="Google Shape;1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638" y="1998950"/>
            <a:ext cx="1496725" cy="14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899" y="1575775"/>
            <a:ext cx="415150" cy="5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79247">
            <a:off x="5041548" y="1739108"/>
            <a:ext cx="731328" cy="19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175" y="3453225"/>
            <a:ext cx="598064" cy="4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012" y="3377525"/>
            <a:ext cx="638925" cy="6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1" name="Google Shape;1131;p18"/>
          <p:cNvCxnSpPr/>
          <p:nvPr/>
        </p:nvCxnSpPr>
        <p:spPr>
          <a:xfrm rot="10800000">
            <a:off x="2299500" y="1613125"/>
            <a:ext cx="838500" cy="134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8FAF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32" name="Google Shape;1132;p18"/>
          <p:cNvCxnSpPr/>
          <p:nvPr/>
        </p:nvCxnSpPr>
        <p:spPr>
          <a:xfrm flipH="1">
            <a:off x="2271000" y="3764188"/>
            <a:ext cx="867000" cy="176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8FAF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33" name="Google Shape;1133;p18"/>
          <p:cNvCxnSpPr/>
          <p:nvPr/>
        </p:nvCxnSpPr>
        <p:spPr>
          <a:xfrm rot="10800000">
            <a:off x="6005975" y="3785275"/>
            <a:ext cx="955800" cy="176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8FAF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134" name="Google Shape;1134;p18"/>
          <p:cNvCxnSpPr/>
          <p:nvPr/>
        </p:nvCxnSpPr>
        <p:spPr>
          <a:xfrm flipH="1">
            <a:off x="6064500" y="1634325"/>
            <a:ext cx="861900" cy="133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8FAF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135" name="Google Shape;1135;p18"/>
          <p:cNvSpPr txBox="1"/>
          <p:nvPr/>
        </p:nvSpPr>
        <p:spPr>
          <a:xfrm flipH="1">
            <a:off x="1215450" y="1315850"/>
            <a:ext cx="1075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Debian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6" name="Google Shape;1136;p18"/>
          <p:cNvSpPr txBox="1"/>
          <p:nvPr/>
        </p:nvSpPr>
        <p:spPr>
          <a:xfrm flipH="1">
            <a:off x="1195200" y="3649750"/>
            <a:ext cx="1075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PHP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7" name="Google Shape;1137;p18"/>
          <p:cNvSpPr txBox="1"/>
          <p:nvPr/>
        </p:nvSpPr>
        <p:spPr>
          <a:xfrm flipH="1">
            <a:off x="6961775" y="3685125"/>
            <a:ext cx="1075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Maria DB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8" name="Google Shape;1138;p18"/>
          <p:cNvSpPr txBox="1"/>
          <p:nvPr/>
        </p:nvSpPr>
        <p:spPr>
          <a:xfrm flipH="1">
            <a:off x="6961775" y="1322925"/>
            <a:ext cx="1075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Apache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39" name="Google Shape;1139;p18"/>
          <p:cNvCxnSpPr>
            <a:endCxn id="1122" idx="5"/>
          </p:cNvCxnSpPr>
          <p:nvPr/>
        </p:nvCxnSpPr>
        <p:spPr>
          <a:xfrm rot="10800000">
            <a:off x="5721802" y="2169521"/>
            <a:ext cx="3454500" cy="1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8"/>
          <p:cNvCxnSpPr/>
          <p:nvPr/>
        </p:nvCxnSpPr>
        <p:spPr>
          <a:xfrm rot="10800000">
            <a:off x="7286" y="3377921"/>
            <a:ext cx="3414900" cy="10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8"/>
          <p:cNvCxnSpPr/>
          <p:nvPr/>
        </p:nvCxnSpPr>
        <p:spPr>
          <a:xfrm rot="10800000">
            <a:off x="5721802" y="3388721"/>
            <a:ext cx="3454500" cy="10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pull/>
      </p:transition>
    </mc:Choice>
    <mc:Fallback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9"/>
          <p:cNvSpPr txBox="1">
            <a:spLocks noGrp="1"/>
          </p:cNvSpPr>
          <p:nvPr>
            <p:ph type="ctrTitle"/>
          </p:nvPr>
        </p:nvSpPr>
        <p:spPr>
          <a:xfrm>
            <a:off x="2037750" y="174850"/>
            <a:ext cx="5068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Arquitetura da aplicação</a:t>
            </a:r>
            <a:endParaRPr sz="3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47" name="Google Shape;1147;p19"/>
          <p:cNvSpPr txBox="1"/>
          <p:nvPr/>
        </p:nvSpPr>
        <p:spPr>
          <a:xfrm>
            <a:off x="859775" y="1777538"/>
            <a:ext cx="3020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B7B7B7"/>
                </a:solidFill>
                <a:latin typeface="Squada One"/>
                <a:ea typeface="Squada One"/>
                <a:cs typeface="Squada One"/>
                <a:sym typeface="Squada One"/>
              </a:rPr>
              <a:t>Back-end:</a:t>
            </a:r>
            <a:endParaRPr sz="2300">
              <a:solidFill>
                <a:srgbClr val="B7B7B7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48" name="Google Shape;1148;p19"/>
          <p:cNvSpPr txBox="1"/>
          <p:nvPr/>
        </p:nvSpPr>
        <p:spPr>
          <a:xfrm>
            <a:off x="762725" y="2298688"/>
            <a:ext cx="32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Responsável pela inserção de dados da aplicação.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9" name="Google Shape;1149;p19"/>
          <p:cNvSpPr txBox="1"/>
          <p:nvPr/>
        </p:nvSpPr>
        <p:spPr>
          <a:xfrm>
            <a:off x="5063225" y="3019425"/>
            <a:ext cx="3020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B7B7B7"/>
                </a:solidFill>
                <a:latin typeface="Squada One"/>
                <a:ea typeface="Squada One"/>
                <a:cs typeface="Squada One"/>
                <a:sym typeface="Squada One"/>
              </a:rPr>
              <a:t>Front-end:</a:t>
            </a:r>
            <a:endParaRPr sz="2300">
              <a:solidFill>
                <a:srgbClr val="B7B7B7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50" name="Google Shape;1150;p19"/>
          <p:cNvSpPr txBox="1"/>
          <p:nvPr/>
        </p:nvSpPr>
        <p:spPr>
          <a:xfrm>
            <a:off x="4966175" y="3540575"/>
            <a:ext cx="321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Responsável pela exibição dos dados que foram adicionados no banco de dados.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51" name="Google Shape;1151;p19"/>
          <p:cNvCxnSpPr/>
          <p:nvPr/>
        </p:nvCxnSpPr>
        <p:spPr>
          <a:xfrm rot="10800000">
            <a:off x="-125" y="1012950"/>
            <a:ext cx="9161700" cy="12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2" name="Google Shape;1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300" y="2403825"/>
            <a:ext cx="732704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340" y="2990377"/>
            <a:ext cx="752762" cy="6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9"/>
          <p:cNvCxnSpPr>
            <a:stCxn id="1150" idx="2"/>
            <a:endCxn id="1147" idx="0"/>
          </p:cNvCxnSpPr>
          <p:nvPr/>
        </p:nvCxnSpPr>
        <p:spPr>
          <a:xfrm rot="5400000" flipH="1">
            <a:off x="3174575" y="972875"/>
            <a:ext cx="2594400" cy="4203600"/>
          </a:xfrm>
          <a:prstGeom prst="curvedConnector5">
            <a:avLst>
              <a:gd name="adj1" fmla="val -7878"/>
              <a:gd name="adj2" fmla="val 51125"/>
              <a:gd name="adj3" fmla="val 1078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pull/>
      </p:transition>
    </mc:Choice>
    <mc:Fallback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0"/>
          <p:cNvSpPr txBox="1">
            <a:spLocks noGrp="1"/>
          </p:cNvSpPr>
          <p:nvPr>
            <p:ph type="subTitle" idx="1"/>
          </p:nvPr>
        </p:nvSpPr>
        <p:spPr>
          <a:xfrm>
            <a:off x="3537300" y="183275"/>
            <a:ext cx="20694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Máquinas</a:t>
            </a:r>
            <a:endParaRPr sz="3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160" name="Google Shape;1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718" y="1430175"/>
            <a:ext cx="1076993" cy="87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0"/>
          <p:cNvSpPr txBox="1"/>
          <p:nvPr/>
        </p:nvSpPr>
        <p:spPr>
          <a:xfrm>
            <a:off x="512660" y="2278850"/>
            <a:ext cx="260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SERVER: 192.168.84.14</a:t>
            </a:r>
            <a:endParaRPr sz="2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62" name="Google Shape;1162;p20"/>
          <p:cNvSpPr txBox="1"/>
          <p:nvPr/>
        </p:nvSpPr>
        <p:spPr>
          <a:xfrm>
            <a:off x="907425" y="2681363"/>
            <a:ext cx="1828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Máquina que possui todos os arquivos da aplicação.</a:t>
            </a:r>
            <a:endParaRPr sz="11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63" name="Google Shape;1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479" y="1430175"/>
            <a:ext cx="1076993" cy="87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20"/>
          <p:cNvSpPr txBox="1"/>
          <p:nvPr/>
        </p:nvSpPr>
        <p:spPr>
          <a:xfrm>
            <a:off x="6461186" y="2681363"/>
            <a:ext cx="1828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Máquina que acessa aplicação com o Servidor.</a:t>
            </a:r>
            <a:endParaRPr sz="11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65" name="Google Shape;1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004" y="2763644"/>
            <a:ext cx="1076993" cy="87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0"/>
          <p:cNvSpPr txBox="1"/>
          <p:nvPr/>
        </p:nvSpPr>
        <p:spPr>
          <a:xfrm>
            <a:off x="3688711" y="4014832"/>
            <a:ext cx="1828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Máquina que armazena e retorna todas as informações.</a:t>
            </a:r>
            <a:endParaRPr sz="11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67" name="Google Shape;1167;p20"/>
          <p:cNvCxnSpPr>
            <a:stCxn id="1160" idx="3"/>
            <a:endCxn id="1165" idx="1"/>
          </p:cNvCxnSpPr>
          <p:nvPr/>
        </p:nvCxnSpPr>
        <p:spPr>
          <a:xfrm>
            <a:off x="2355711" y="1866784"/>
            <a:ext cx="1704300" cy="13335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68" name="Google Shape;1168;p20"/>
          <p:cNvCxnSpPr>
            <a:stCxn id="1165" idx="3"/>
            <a:endCxn id="1163" idx="1"/>
          </p:cNvCxnSpPr>
          <p:nvPr/>
        </p:nvCxnSpPr>
        <p:spPr>
          <a:xfrm rot="10800000" flipH="1">
            <a:off x="5136997" y="1866753"/>
            <a:ext cx="1695600" cy="1333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69" name="Google Shape;1169;p20"/>
          <p:cNvCxnSpPr/>
          <p:nvPr/>
        </p:nvCxnSpPr>
        <p:spPr>
          <a:xfrm rot="10800000">
            <a:off x="-125" y="1012950"/>
            <a:ext cx="9161700" cy="12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20"/>
          <p:cNvSpPr txBox="1"/>
          <p:nvPr/>
        </p:nvSpPr>
        <p:spPr>
          <a:xfrm>
            <a:off x="3298410" y="3593950"/>
            <a:ext cx="260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DATABASE: 192.168.84.16</a:t>
            </a:r>
            <a:endParaRPr sz="25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71" name="Google Shape;1171;p20"/>
          <p:cNvSpPr txBox="1"/>
          <p:nvPr/>
        </p:nvSpPr>
        <p:spPr>
          <a:xfrm>
            <a:off x="5870975" y="22788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GUI: 192.168.84.12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pull/>
      </p:transition>
    </mc:Choice>
    <mc:Fallback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1"/>
          <p:cNvSpPr txBox="1">
            <a:spLocks noGrp="1"/>
          </p:cNvSpPr>
          <p:nvPr>
            <p:ph type="subTitle" idx="1"/>
          </p:nvPr>
        </p:nvSpPr>
        <p:spPr>
          <a:xfrm>
            <a:off x="2377050" y="76890"/>
            <a:ext cx="43899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Vídeo da aplicação</a:t>
            </a:r>
            <a:endParaRPr sz="35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178" name="Google Shape;1178;p21"/>
          <p:cNvPicPr preferRelativeResize="0"/>
          <p:nvPr/>
        </p:nvPicPr>
        <p:blipFill rotWithShape="1">
          <a:blip r:embed="rId5">
            <a:alphaModFix/>
          </a:blip>
          <a:srcRect t="4552"/>
          <a:stretch/>
        </p:blipFill>
        <p:spPr>
          <a:xfrm>
            <a:off x="0" y="753400"/>
            <a:ext cx="9144000" cy="4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023-01-30 19-26-16">
            <a:hlinkClick r:id="" action="ppaction://media"/>
            <a:extLst>
              <a:ext uri="{FF2B5EF4-FFF2-40B4-BE49-F238E27FC236}">
                <a16:creationId xmlns:a16="http://schemas.microsoft.com/office/drawing/2014/main" id="{57DD042D-350E-B636-A92E-02E5D889E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3013" y="1010461"/>
            <a:ext cx="6497973" cy="3655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5D043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Apresentação na tela (16:9)</PresentationFormat>
  <Paragraphs>44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Squada One</vt:lpstr>
      <vt:lpstr>Arial</vt:lpstr>
      <vt:lpstr>Comfortaa</vt:lpstr>
      <vt:lpstr>Times New Roman</vt:lpstr>
      <vt:lpstr>Merriweather</vt:lpstr>
      <vt:lpstr>Simple Light</vt:lpstr>
      <vt:lpstr>Apresentação do PowerPoint</vt:lpstr>
      <vt:lpstr>COMPONENTES:</vt:lpstr>
      <vt:lpstr>Contexto da aplicação</vt:lpstr>
      <vt:lpstr>Contexto da aplicação</vt:lpstr>
      <vt:lpstr>Apresentação do PowerPoint</vt:lpstr>
      <vt:lpstr>Apresentação do PowerPoint</vt:lpstr>
      <vt:lpstr>Arquitetura da aplicação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sergiojr9834@gmail.com</cp:lastModifiedBy>
  <cp:revision>1</cp:revision>
  <dcterms:modified xsi:type="dcterms:W3CDTF">2023-01-30T23:13:33Z</dcterms:modified>
</cp:coreProperties>
</file>